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57" r:id="rId8"/>
    <p:sldId id="267" r:id="rId9"/>
    <p:sldId id="260" r:id="rId10"/>
    <p:sldId id="258" r:id="rId11"/>
    <p:sldId id="272" r:id="rId12"/>
    <p:sldId id="273" r:id="rId13"/>
    <p:sldId id="259" r:id="rId14"/>
    <p:sldId id="274" r:id="rId15"/>
    <p:sldId id="266" r:id="rId16"/>
    <p:sldId id="275" r:id="rId17"/>
    <p:sldId id="269" r:id="rId18"/>
    <p:sldId id="270" r:id="rId19"/>
    <p:sldId id="268" r:id="rId20"/>
    <p:sldId id="271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717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321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81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363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803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4448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0626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8692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833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756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948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830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466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046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690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3325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152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40C7911-22AA-4512-A912-860AFBC3364C}" type="datetimeFigureOut">
              <a:rPr lang="en-IE" smtClean="0"/>
              <a:t>05/06/2014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0A0A4-1A96-4BB3-BC77-4D47CCAD50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3142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Medical Studies &amp; Training:</a:t>
            </a:r>
            <a:br>
              <a:rPr lang="en-IE" dirty="0" smtClean="0"/>
            </a:br>
            <a:r>
              <a:rPr lang="en-IE" dirty="0" smtClean="0"/>
              <a:t>Challenges and Opportunities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dirty="0" smtClean="0"/>
              <a:t>Libya Higher Education Forum 2014, London</a:t>
            </a:r>
          </a:p>
          <a:p>
            <a:r>
              <a:rPr lang="en-IE" b="1" dirty="0" smtClean="0"/>
              <a:t>Dr Fatima </a:t>
            </a:r>
            <a:r>
              <a:rPr lang="en-IE" b="1" dirty="0" err="1" smtClean="0"/>
              <a:t>Hamroush</a:t>
            </a:r>
            <a:endParaRPr lang="en-IE" b="1" dirty="0"/>
          </a:p>
          <a:p>
            <a:r>
              <a:rPr lang="en-IE" dirty="0" smtClean="0"/>
              <a:t>Minister Of Health in the Transitional Libyan Government</a:t>
            </a:r>
          </a:p>
        </p:txBody>
      </p:sp>
    </p:spTree>
    <p:extLst>
      <p:ext uri="{BB962C8B-B14F-4D97-AF65-F5344CB8AC3E}">
        <p14:creationId xmlns:p14="http://schemas.microsoft.com/office/powerpoint/2010/main" val="269184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Difficulties: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No agreement with Irish authorities re: Training Programmes, such as with Sudan, Oman, Kuwait, </a:t>
            </a:r>
            <a:r>
              <a:rPr lang="en-IE" dirty="0" smtClean="0"/>
              <a:t>Saudi </a:t>
            </a:r>
            <a:r>
              <a:rPr lang="en-IE" dirty="0" smtClean="0"/>
              <a:t>Arabia, Emirates, India, Pakistan. </a:t>
            </a:r>
          </a:p>
          <a:p>
            <a:r>
              <a:rPr lang="en-IE" dirty="0" smtClean="0"/>
              <a:t>Libyan Medical students arrive unprepared, re: Medical Council exams and registration.</a:t>
            </a:r>
          </a:p>
          <a:p>
            <a:r>
              <a:rPr lang="en-IE" dirty="0" smtClean="0"/>
              <a:t>Visa issues (arrival of students with study visas for language courses).</a:t>
            </a:r>
          </a:p>
          <a:p>
            <a:r>
              <a:rPr lang="en-IE" dirty="0" smtClean="0"/>
              <a:t>Education grants? (below minimal Wage).</a:t>
            </a:r>
          </a:p>
          <a:p>
            <a:r>
              <a:rPr lang="en-IE" dirty="0" smtClean="0"/>
              <a:t>Fairness of </a:t>
            </a:r>
            <a:r>
              <a:rPr lang="en-IE" dirty="0" smtClean="0"/>
              <a:t>paid jobs?</a:t>
            </a:r>
          </a:p>
          <a:p>
            <a:pPr marL="0" indent="0">
              <a:buNone/>
            </a:pPr>
            <a:endParaRPr lang="en-IE" dirty="0" smtClean="0"/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547455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521870"/>
          </a:xfrm>
        </p:spPr>
        <p:txBody>
          <a:bodyPr>
            <a:normAutofit/>
          </a:bodyPr>
          <a:lstStyle/>
          <a:p>
            <a:endParaRPr lang="en-IE" dirty="0" smtClean="0"/>
          </a:p>
          <a:p>
            <a:endParaRPr lang="en-IE" dirty="0"/>
          </a:p>
          <a:p>
            <a:r>
              <a:rPr lang="en-IE" dirty="0" smtClean="0"/>
              <a:t>The </a:t>
            </a:r>
            <a:r>
              <a:rPr lang="en-IE" dirty="0"/>
              <a:t>current turbulence in Libyan politics and </a:t>
            </a:r>
            <a:r>
              <a:rPr lang="en-IE" dirty="0" smtClean="0"/>
              <a:t>the rapid </a:t>
            </a:r>
            <a:r>
              <a:rPr lang="en-IE" dirty="0"/>
              <a:t>changes </a:t>
            </a:r>
            <a:r>
              <a:rPr lang="en-IE" dirty="0" smtClean="0"/>
              <a:t>of the </a:t>
            </a:r>
            <a:r>
              <a:rPr lang="en-IE" dirty="0"/>
              <a:t>governments, hinders the continuity of many decisions made by the previous authorities.</a:t>
            </a:r>
          </a:p>
          <a:p>
            <a:r>
              <a:rPr lang="en-IE" dirty="0"/>
              <a:t>Any fees </a:t>
            </a:r>
            <a:r>
              <a:rPr lang="en-IE" dirty="0" smtClean="0"/>
              <a:t>should be </a:t>
            </a:r>
            <a:r>
              <a:rPr lang="en-IE" dirty="0"/>
              <a:t>for </a:t>
            </a:r>
            <a:r>
              <a:rPr lang="en-IE" dirty="0" smtClean="0"/>
              <a:t>undergraduates or non-clinical </a:t>
            </a:r>
            <a:r>
              <a:rPr lang="en-IE" dirty="0" err="1" smtClean="0"/>
              <a:t>PostGrad</a:t>
            </a:r>
            <a:r>
              <a:rPr lang="en-IE" dirty="0" smtClean="0"/>
              <a:t> studies, </a:t>
            </a:r>
          </a:p>
          <a:p>
            <a:r>
              <a:rPr lang="en-IE" dirty="0"/>
              <a:t>C</a:t>
            </a:r>
            <a:r>
              <a:rPr lang="en-IE" dirty="0" smtClean="0"/>
              <a:t>linical </a:t>
            </a:r>
            <a:r>
              <a:rPr lang="en-IE" dirty="0"/>
              <a:t>PGs are expected to earn their living while learning and studying for PG. </a:t>
            </a:r>
          </a:p>
          <a:p>
            <a:r>
              <a:rPr lang="en-IE" dirty="0" smtClean="0"/>
              <a:t>In this forum, we are not discussing undergraduate educations, and </a:t>
            </a:r>
            <a:r>
              <a:rPr lang="en-IE" dirty="0"/>
              <a:t>we should differentiate that from the scope of the arrival of the Libyan PG trainees. 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04565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791" y="842986"/>
            <a:ext cx="10515600" cy="4351338"/>
          </a:xfrm>
        </p:spPr>
        <p:txBody>
          <a:bodyPr>
            <a:normAutofit/>
          </a:bodyPr>
          <a:lstStyle/>
          <a:p>
            <a:r>
              <a:rPr lang="en-IE" dirty="0"/>
              <a:t>In Libya </a:t>
            </a:r>
            <a:r>
              <a:rPr lang="en-IE" dirty="0" smtClean="0"/>
              <a:t>16,000 </a:t>
            </a:r>
            <a:r>
              <a:rPr lang="en-IE" dirty="0"/>
              <a:t>medical students with free tuition fees, </a:t>
            </a:r>
            <a:endParaRPr lang="en-IE" dirty="0" smtClean="0"/>
          </a:p>
          <a:p>
            <a:r>
              <a:rPr lang="en-IE" dirty="0"/>
              <a:t>W</a:t>
            </a:r>
            <a:r>
              <a:rPr lang="en-IE" dirty="0" smtClean="0"/>
              <a:t>hile almost </a:t>
            </a:r>
            <a:r>
              <a:rPr lang="en-IE" dirty="0"/>
              <a:t>the same number is sent for PG with further </a:t>
            </a:r>
            <a:r>
              <a:rPr lang="en-IE" dirty="0" smtClean="0"/>
              <a:t>governmental grants.</a:t>
            </a:r>
          </a:p>
          <a:p>
            <a:r>
              <a:rPr lang="en-IE" dirty="0"/>
              <a:t>T</a:t>
            </a:r>
            <a:r>
              <a:rPr lang="en-IE" dirty="0" smtClean="0"/>
              <a:t>herefore</a:t>
            </a:r>
            <a:r>
              <a:rPr lang="en-IE" dirty="0"/>
              <a:t>: </a:t>
            </a:r>
            <a:endParaRPr lang="en-IE" dirty="0" smtClean="0"/>
          </a:p>
          <a:p>
            <a:pPr lvl="1"/>
            <a:r>
              <a:rPr lang="en-IE" dirty="0" smtClean="0"/>
              <a:t>a </a:t>
            </a:r>
            <a:r>
              <a:rPr lang="en-IE" dirty="0"/>
              <a:t>massive </a:t>
            </a:r>
            <a:r>
              <a:rPr lang="en-IE" dirty="0" smtClean="0"/>
              <a:t>loss on both sides </a:t>
            </a:r>
            <a:r>
              <a:rPr lang="en-IE" dirty="0"/>
              <a:t>in resources due to inappropriate </a:t>
            </a:r>
            <a:r>
              <a:rPr lang="en-IE" dirty="0" smtClean="0"/>
              <a:t>expenditure, </a:t>
            </a:r>
            <a:r>
              <a:rPr lang="en-IE" dirty="0"/>
              <a:t>in addition to low standard of </a:t>
            </a:r>
            <a:r>
              <a:rPr lang="en-IE" dirty="0" smtClean="0"/>
              <a:t>undergraduate education due to overcrowding</a:t>
            </a:r>
          </a:p>
          <a:p>
            <a:pPr lvl="1"/>
            <a:r>
              <a:rPr lang="en-IE" dirty="0" smtClean="0"/>
              <a:t>poorly </a:t>
            </a:r>
            <a:r>
              <a:rPr lang="en-IE" dirty="0"/>
              <a:t>planned </a:t>
            </a:r>
            <a:r>
              <a:rPr lang="en-IE" dirty="0" smtClean="0"/>
              <a:t>PG education courses,</a:t>
            </a:r>
          </a:p>
          <a:p>
            <a:pPr lvl="1"/>
            <a:r>
              <a:rPr lang="en-IE" dirty="0" smtClean="0"/>
              <a:t>Lack of implementation of regulations </a:t>
            </a:r>
            <a:r>
              <a:rPr lang="en-IE" dirty="0" err="1" smtClean="0"/>
              <a:t>etc</a:t>
            </a:r>
            <a:r>
              <a:rPr lang="en-IE" dirty="0"/>
              <a:t>, </a:t>
            </a:r>
          </a:p>
          <a:p>
            <a:pPr marL="457200" lvl="1" indent="0">
              <a:buNone/>
            </a:pPr>
            <a:r>
              <a:rPr lang="en-IE" dirty="0"/>
              <a:t>a</a:t>
            </a:r>
            <a:r>
              <a:rPr lang="en-IE" dirty="0" smtClean="0"/>
              <a:t>nd</a:t>
            </a:r>
          </a:p>
          <a:p>
            <a:pPr lvl="1"/>
            <a:r>
              <a:rPr lang="en-IE" dirty="0" smtClean="0"/>
              <a:t> </a:t>
            </a:r>
            <a:r>
              <a:rPr lang="en-IE" dirty="0"/>
              <a:t>further </a:t>
            </a:r>
            <a:r>
              <a:rPr lang="en-IE" dirty="0" smtClean="0"/>
              <a:t>loss (financial and human resources)!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35090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Suggestions: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Government to Government agreement re: education programmes.</a:t>
            </a:r>
          </a:p>
          <a:p>
            <a:r>
              <a:rPr lang="en-IE" dirty="0" smtClean="0"/>
              <a:t>Role of Libyan Embassy, Culture Attaché to contact Irish Medical Council for Agreement.</a:t>
            </a:r>
          </a:p>
          <a:p>
            <a:r>
              <a:rPr lang="en-IE" dirty="0" smtClean="0"/>
              <a:t>Application to the training scheme, or Fellowship Programme.</a:t>
            </a:r>
          </a:p>
          <a:p>
            <a:r>
              <a:rPr lang="en-IE" dirty="0" smtClean="0"/>
              <a:t>For the current </a:t>
            </a:r>
            <a:r>
              <a:rPr lang="en-IE" dirty="0" smtClean="0"/>
              <a:t>students: </a:t>
            </a:r>
            <a:r>
              <a:rPr lang="en-IE" dirty="0" smtClean="0"/>
              <a:t>urgent solution from Libyan embassy to contact Ministry of Justice for extension of visas, provided proof of continuing education is granted.</a:t>
            </a:r>
          </a:p>
          <a:p>
            <a:pPr marL="0" indent="0">
              <a:buNone/>
            </a:pPr>
            <a:endParaRPr lang="en-IE" dirty="0" smtClean="0"/>
          </a:p>
          <a:p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671276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4275"/>
            <a:ext cx="10515600" cy="541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dirty="0" smtClean="0"/>
              <a:t>I reiterate Mr John Law’s points:</a:t>
            </a:r>
          </a:p>
          <a:p>
            <a:r>
              <a:rPr lang="en-IE" dirty="0"/>
              <a:t> </a:t>
            </a:r>
            <a:r>
              <a:rPr lang="en-IE" dirty="0" smtClean="0"/>
              <a:t>one major cause of the difficulties encountered is the Loss </a:t>
            </a:r>
            <a:r>
              <a:rPr lang="en-IE" dirty="0"/>
              <a:t>of key international links.</a:t>
            </a:r>
          </a:p>
          <a:p>
            <a:r>
              <a:rPr lang="en-IE" dirty="0"/>
              <a:t>Partnership.</a:t>
            </a:r>
          </a:p>
          <a:p>
            <a:r>
              <a:rPr lang="en-IE" dirty="0"/>
              <a:t>Prepare the next generation of graduates.</a:t>
            </a:r>
          </a:p>
          <a:p>
            <a:r>
              <a:rPr lang="en-IE" dirty="0"/>
              <a:t>Telemedicine, research training, etc...</a:t>
            </a:r>
          </a:p>
          <a:p>
            <a:r>
              <a:rPr lang="en-IE" dirty="0"/>
              <a:t>Research collaboration.</a:t>
            </a:r>
          </a:p>
          <a:p>
            <a:r>
              <a:rPr lang="en-IE" dirty="0" smtClean="0"/>
              <a:t>Government </a:t>
            </a:r>
            <a:r>
              <a:rPr lang="en-IE" dirty="0"/>
              <a:t>to </a:t>
            </a:r>
            <a:r>
              <a:rPr lang="en-IE" dirty="0" smtClean="0"/>
              <a:t>government agreements.</a:t>
            </a:r>
            <a:endParaRPr lang="en-IE" dirty="0"/>
          </a:p>
          <a:p>
            <a:r>
              <a:rPr lang="en-IE" dirty="0" smtClean="0"/>
              <a:t>University </a:t>
            </a:r>
            <a:r>
              <a:rPr lang="en-IE" dirty="0"/>
              <a:t>to </a:t>
            </a:r>
            <a:r>
              <a:rPr lang="en-IE" dirty="0" smtClean="0"/>
              <a:t>university.</a:t>
            </a:r>
            <a:endParaRPr lang="en-IE" dirty="0"/>
          </a:p>
          <a:p>
            <a:r>
              <a:rPr lang="en-IE" dirty="0"/>
              <a:t>System to system</a:t>
            </a:r>
          </a:p>
          <a:p>
            <a:r>
              <a:rPr lang="en-IE" dirty="0"/>
              <a:t>Mobility. 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40428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E" b="1" dirty="0" smtClean="0"/>
              <a:t>Special Notes: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3488"/>
            <a:ext cx="10515600" cy="5052846"/>
          </a:xfrm>
        </p:spPr>
        <p:txBody>
          <a:bodyPr>
            <a:normAutofit/>
          </a:bodyPr>
          <a:lstStyle/>
          <a:p>
            <a:r>
              <a:rPr lang="en-IE" dirty="0" smtClean="0"/>
              <a:t>Due to the downturn of the economy in Ireland, many Irish trainees opt to emigrate outside Ireland, leaving posts </a:t>
            </a:r>
            <a:r>
              <a:rPr lang="en-IE" dirty="0" smtClean="0"/>
              <a:t>vacant</a:t>
            </a:r>
            <a:r>
              <a:rPr lang="en-IE" dirty="0"/>
              <a:t> </a:t>
            </a:r>
            <a:r>
              <a:rPr lang="en-IE" dirty="0" smtClean="0"/>
              <a:t>and</a:t>
            </a:r>
            <a:r>
              <a:rPr lang="en-IE" dirty="0" smtClean="0"/>
              <a:t> </a:t>
            </a:r>
            <a:r>
              <a:rPr lang="en-IE" dirty="0" smtClean="0"/>
              <a:t>therefore, </a:t>
            </a:r>
            <a:r>
              <a:rPr lang="en-IE" dirty="0"/>
              <a:t>w</a:t>
            </a:r>
            <a:r>
              <a:rPr lang="en-IE" dirty="0" smtClean="0"/>
              <a:t>indow </a:t>
            </a:r>
            <a:r>
              <a:rPr lang="en-IE" dirty="0" smtClean="0"/>
              <a:t>for training opportunity for Libyan Doctors.</a:t>
            </a:r>
          </a:p>
          <a:p>
            <a:r>
              <a:rPr lang="en-IE" dirty="0" smtClean="0"/>
              <a:t>Concept re: postgraduate medical training with/without government grant, pros &amp; cons.</a:t>
            </a:r>
          </a:p>
          <a:p>
            <a:r>
              <a:rPr lang="en-IE" dirty="0" smtClean="0"/>
              <a:t>Causes of Decisions of Libyan trainees to emigrate:</a:t>
            </a:r>
          </a:p>
          <a:p>
            <a:pPr lvl="1"/>
            <a:r>
              <a:rPr lang="en-IE" dirty="0" smtClean="0"/>
              <a:t>Security issues.</a:t>
            </a:r>
          </a:p>
          <a:p>
            <a:pPr lvl="1"/>
            <a:r>
              <a:rPr lang="en-IE" dirty="0" smtClean="0"/>
              <a:t>Low income in Libya vs high income elsewhere (the need to improve income in Libya is crucial)</a:t>
            </a:r>
          </a:p>
          <a:p>
            <a:pPr lvl="1"/>
            <a:r>
              <a:rPr lang="en-IE" dirty="0" smtClean="0"/>
              <a:t>Social reasons. </a:t>
            </a:r>
          </a:p>
          <a:p>
            <a:pPr lvl="1"/>
            <a:r>
              <a:rPr lang="en-IE" dirty="0" smtClean="0"/>
              <a:t>Absence of contract between trainee and Libyan authorities re: return after completion of postgrad education. </a:t>
            </a:r>
          </a:p>
          <a:p>
            <a:pPr marL="457200" lvl="1" indent="0">
              <a:buNone/>
            </a:pPr>
            <a:endParaRPr lang="en-IE" dirty="0" smtClean="0"/>
          </a:p>
          <a:p>
            <a:pPr lvl="1"/>
            <a:endParaRPr lang="en-IE" dirty="0" smtClean="0"/>
          </a:p>
          <a:p>
            <a:pPr marL="457200" lvl="1" indent="0">
              <a:buNone/>
            </a:pPr>
            <a:endParaRPr lang="en-IE" dirty="0" smtClean="0"/>
          </a:p>
          <a:p>
            <a:pPr lvl="1"/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5824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6036"/>
            <a:ext cx="10515600" cy="5480927"/>
          </a:xfrm>
        </p:spPr>
        <p:txBody>
          <a:bodyPr>
            <a:normAutofit/>
          </a:bodyPr>
          <a:lstStyle/>
          <a:p>
            <a:endParaRPr lang="en-IE" dirty="0" smtClean="0"/>
          </a:p>
          <a:p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r>
              <a:rPr lang="en-IE" dirty="0" smtClean="0"/>
              <a:t>Grants </a:t>
            </a:r>
            <a:r>
              <a:rPr lang="en-IE" dirty="0"/>
              <a:t>for PGs takes away the competition factor and encourages the lack of motivation for learning etc</a:t>
            </a:r>
            <a:r>
              <a:rPr lang="en-IE" dirty="0" smtClean="0"/>
              <a:t>...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  <a:p>
            <a:r>
              <a:rPr lang="en-IE" dirty="0"/>
              <a:t>In Libya: Lack of </a:t>
            </a:r>
            <a:r>
              <a:rPr lang="en-IE" dirty="0" smtClean="0"/>
              <a:t>CME accountability </a:t>
            </a:r>
            <a:r>
              <a:rPr lang="en-IE" dirty="0"/>
              <a:t>are all factors in the lack of innovation. 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This should be improved once the country recovers </a:t>
            </a:r>
            <a:r>
              <a:rPr lang="en-IE" dirty="0" smtClean="0"/>
              <a:t>and professional </a:t>
            </a:r>
            <a:r>
              <a:rPr lang="en-IE" dirty="0"/>
              <a:t>ethical standards are </a:t>
            </a:r>
            <a:r>
              <a:rPr lang="en-IE" dirty="0" smtClean="0"/>
              <a:t>reinstated.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  <a:p>
            <a:pPr marL="0" indent="0">
              <a:buNone/>
            </a:pPr>
            <a:r>
              <a:rPr lang="en-IE" dirty="0"/>
              <a:t/>
            </a:r>
            <a:br>
              <a:rPr lang="en-IE" dirty="0"/>
            </a:b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1739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Investment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Should be bilateral.</a:t>
            </a:r>
          </a:p>
          <a:p>
            <a:r>
              <a:rPr lang="en-IE" dirty="0" smtClean="0"/>
              <a:t>PG students for clinical Degrees should </a:t>
            </a:r>
            <a:r>
              <a:rPr lang="en-IE" dirty="0" smtClean="0"/>
              <a:t>have </a:t>
            </a:r>
            <a:r>
              <a:rPr lang="en-IE" dirty="0" smtClean="0"/>
              <a:t>paid </a:t>
            </a:r>
            <a:r>
              <a:rPr lang="en-IE" dirty="0" smtClean="0"/>
              <a:t>jobs.</a:t>
            </a:r>
          </a:p>
          <a:p>
            <a:r>
              <a:rPr lang="en-IE" dirty="0" smtClean="0"/>
              <a:t>Only research PG degrees such as PhDs and Masters are fee-paid.</a:t>
            </a:r>
          </a:p>
          <a:p>
            <a:r>
              <a:rPr lang="en-IE" dirty="0" smtClean="0"/>
              <a:t>Also, </a:t>
            </a:r>
            <a:r>
              <a:rPr lang="en-IE" dirty="0" smtClean="0"/>
              <a:t>PG </a:t>
            </a:r>
            <a:r>
              <a:rPr lang="en-IE" dirty="0" smtClean="0"/>
              <a:t>exams are fee-paid. </a:t>
            </a:r>
            <a:endParaRPr lang="en-IE" dirty="0" smtClean="0"/>
          </a:p>
          <a:p>
            <a:r>
              <a:rPr lang="en-IE" dirty="0" smtClean="0"/>
              <a:t>Twinning between teaching hospitals, student exchange, fellowships, teaching staff collaboration.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00421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Take Home Message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“</a:t>
            </a:r>
            <a:r>
              <a:rPr lang="en-IE" dirty="0" smtClean="0"/>
              <a:t>How to turn crisis into noble beginnings”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The funds allocated for the high education, </a:t>
            </a:r>
          </a:p>
          <a:p>
            <a:pPr marL="0" indent="0">
              <a:buNone/>
            </a:pPr>
            <a:r>
              <a:rPr lang="en-IE" dirty="0" smtClean="0"/>
              <a:t>PG students are the future decision makers of the health care system.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36395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The idea is not how to invest the funds that are allocated to the students,</a:t>
            </a:r>
          </a:p>
          <a:p>
            <a:r>
              <a:rPr lang="en-IE" dirty="0" smtClean="0"/>
              <a:t> it is in how to invest in the future: Invest in the students.</a:t>
            </a:r>
          </a:p>
          <a:p>
            <a:r>
              <a:rPr lang="en-IE" dirty="0" smtClean="0"/>
              <a:t>These </a:t>
            </a:r>
            <a:r>
              <a:rPr lang="en-IE" dirty="0"/>
              <a:t>PGs are our investment, they are the decision makers for the healthcare in the future in Libya and the bilateral collaboration. </a:t>
            </a:r>
          </a:p>
          <a:p>
            <a:r>
              <a:rPr lang="en-IE" dirty="0"/>
              <a:t>The programme needs rethinking and re </a:t>
            </a:r>
            <a:r>
              <a:rPr lang="en-IE" dirty="0" smtClean="0"/>
              <a:t>arranging with a broader and longer sight for long </a:t>
            </a:r>
            <a:r>
              <a:rPr lang="en-IE" dirty="0"/>
              <a:t>term goals and </a:t>
            </a:r>
            <a:r>
              <a:rPr lang="en-IE" dirty="0" smtClean="0"/>
              <a:t>gains.</a:t>
            </a:r>
            <a:endParaRPr lang="en-IE" dirty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0390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Status in Libyan Primary Healthcare System (End of 2012)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Total Number of Medical Doctors: 8280</a:t>
            </a:r>
          </a:p>
          <a:p>
            <a:r>
              <a:rPr lang="en-IE" dirty="0" smtClean="0"/>
              <a:t>Dental:  124</a:t>
            </a:r>
          </a:p>
          <a:p>
            <a:r>
              <a:rPr lang="en-IE" dirty="0" smtClean="0"/>
              <a:t>20 Doctors per 10,000 population.</a:t>
            </a:r>
          </a:p>
          <a:p>
            <a:r>
              <a:rPr lang="en-IE" dirty="0" smtClean="0"/>
              <a:t>6 dental doctors per 10,000 population.</a:t>
            </a:r>
          </a:p>
          <a:p>
            <a:r>
              <a:rPr lang="en-IE" dirty="0" smtClean="0"/>
              <a:t>Primary medical care centres:</a:t>
            </a:r>
          </a:p>
          <a:p>
            <a:pPr marL="0" indent="0">
              <a:buNone/>
            </a:pPr>
            <a:r>
              <a:rPr lang="en-IE" dirty="0" smtClean="0"/>
              <a:t>Total number: medical centres 535, dispensaries: 37, central dental clinics: </a:t>
            </a:r>
            <a:r>
              <a:rPr lang="en-IE" dirty="0" smtClean="0"/>
              <a:t>15</a:t>
            </a:r>
            <a:r>
              <a:rPr lang="en-IE" dirty="0" smtClean="0"/>
              <a:t>, primary medical care units: 820</a:t>
            </a:r>
          </a:p>
          <a:p>
            <a:pPr marL="0" indent="0">
              <a:buNone/>
            </a:pPr>
            <a:r>
              <a:rPr lang="en-IE" dirty="0" smtClean="0"/>
              <a:t>Average of 2.6 centre x 10,000 </a:t>
            </a:r>
            <a:r>
              <a:rPr lang="en-IE" dirty="0" smtClean="0"/>
              <a:t>population</a:t>
            </a:r>
            <a:endParaRPr lang="en-IE" dirty="0" smtClean="0"/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1240885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</p:spPr>
        <p:txBody>
          <a:bodyPr/>
          <a:lstStyle/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r>
              <a:rPr lang="en-IE" dirty="0" smtClean="0"/>
              <a:t>The current political instability </a:t>
            </a:r>
            <a:r>
              <a:rPr lang="en-IE" dirty="0"/>
              <a:t>is detrimental to all </a:t>
            </a:r>
            <a:r>
              <a:rPr lang="en-IE" dirty="0" smtClean="0"/>
              <a:t>decisions along with the </a:t>
            </a:r>
            <a:r>
              <a:rPr lang="en-IE" dirty="0"/>
              <a:t>lack of accountability and </a:t>
            </a:r>
            <a:r>
              <a:rPr lang="en-IE" dirty="0" smtClean="0"/>
              <a:t>lack of security</a:t>
            </a:r>
            <a:r>
              <a:rPr lang="en-IE" dirty="0"/>
              <a:t>...</a:t>
            </a:r>
          </a:p>
          <a:p>
            <a:r>
              <a:rPr lang="en-IE" dirty="0"/>
              <a:t>For us to achieve our goals, the country has to have </a:t>
            </a:r>
            <a:r>
              <a:rPr lang="en-IE" dirty="0" smtClean="0"/>
              <a:t>peace: </a:t>
            </a:r>
          </a:p>
          <a:p>
            <a:pPr marL="0" indent="0">
              <a:buNone/>
            </a:pPr>
            <a:r>
              <a:rPr lang="en-IE" dirty="0"/>
              <a:t>	</a:t>
            </a:r>
            <a:r>
              <a:rPr lang="en-IE" dirty="0" smtClean="0"/>
              <a:t>								peace </a:t>
            </a:r>
            <a:r>
              <a:rPr lang="en-IE" dirty="0"/>
              <a:t>of the land and peace of </a:t>
            </a:r>
            <a:r>
              <a:rPr lang="en-IE" dirty="0" smtClean="0"/>
              <a:t>mind.</a:t>
            </a: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32142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439" y="2275812"/>
            <a:ext cx="10515600" cy="1325563"/>
          </a:xfrm>
        </p:spPr>
        <p:txBody>
          <a:bodyPr/>
          <a:lstStyle/>
          <a:p>
            <a:pPr algn="ctr"/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5889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status in Libyan Hospital Care: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Special Centres (Specialized Hospitals: cardiology, Paediatrics, </a:t>
            </a:r>
            <a:r>
              <a:rPr lang="en-IE" dirty="0" err="1" smtClean="0"/>
              <a:t>Gynae&amp;Obstetrics</a:t>
            </a:r>
            <a:r>
              <a:rPr lang="en-IE" dirty="0" smtClean="0"/>
              <a:t>, Ophthalmology, Plastic Surgery, Psychiatry): 26</a:t>
            </a:r>
          </a:p>
          <a:p>
            <a:r>
              <a:rPr lang="en-IE" dirty="0" smtClean="0"/>
              <a:t>Hospital Centres: 18</a:t>
            </a:r>
          </a:p>
          <a:p>
            <a:r>
              <a:rPr lang="en-IE" dirty="0" smtClean="0"/>
              <a:t>General Hospitals: 21</a:t>
            </a:r>
          </a:p>
          <a:p>
            <a:r>
              <a:rPr lang="en-IE" dirty="0" smtClean="0"/>
              <a:t>Rural Hospitals: 32</a:t>
            </a:r>
          </a:p>
          <a:p>
            <a:r>
              <a:rPr lang="en-IE" dirty="0" smtClean="0"/>
              <a:t>Total: 97</a:t>
            </a:r>
          </a:p>
          <a:p>
            <a:r>
              <a:rPr lang="en-IE" dirty="0" smtClean="0"/>
              <a:t>Total Number of Beds: 20689</a:t>
            </a:r>
          </a:p>
          <a:p>
            <a:r>
              <a:rPr lang="en-IE" dirty="0" smtClean="0"/>
              <a:t>38 beds per 10,000 Population.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911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Total Number of Medical and dental Students (2012)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186" y="1825625"/>
            <a:ext cx="10847614" cy="4351338"/>
          </a:xfrm>
        </p:spPr>
        <p:txBody>
          <a:bodyPr>
            <a:normAutofit/>
          </a:bodyPr>
          <a:lstStyle/>
          <a:p>
            <a:r>
              <a:rPr lang="en-IE" dirty="0" smtClean="0"/>
              <a:t>Medical: 25000</a:t>
            </a:r>
          </a:p>
          <a:p>
            <a:r>
              <a:rPr lang="en-IE" dirty="0" smtClean="0"/>
              <a:t>Dental: 9000</a:t>
            </a:r>
          </a:p>
          <a:p>
            <a:r>
              <a:rPr lang="en-IE" dirty="0" smtClean="0"/>
              <a:t>Nursing: 2500</a:t>
            </a:r>
          </a:p>
          <a:p>
            <a:pPr marL="0" indent="0">
              <a:buNone/>
            </a:pPr>
            <a:r>
              <a:rPr lang="en-IE" dirty="0" smtClean="0"/>
              <a:t>To quote Dr </a:t>
            </a:r>
            <a:r>
              <a:rPr lang="en-IE" dirty="0" err="1" smtClean="0"/>
              <a:t>Naeem</a:t>
            </a:r>
            <a:r>
              <a:rPr lang="en-IE" dirty="0"/>
              <a:t>:</a:t>
            </a:r>
            <a:r>
              <a:rPr lang="en-IE" dirty="0" smtClean="0"/>
              <a:t> </a:t>
            </a:r>
            <a:r>
              <a:rPr lang="en-IE" dirty="0" smtClean="0"/>
              <a:t>Too many students, poor equipment, </a:t>
            </a:r>
            <a:r>
              <a:rPr lang="en-IE" dirty="0" smtClean="0"/>
              <a:t>no </a:t>
            </a:r>
            <a:r>
              <a:rPr lang="en-IE" dirty="0" smtClean="0"/>
              <a:t>staff appraisal system, no student exchange programmes, international exposure.</a:t>
            </a:r>
            <a:endParaRPr lang="en-IE" dirty="0"/>
          </a:p>
          <a:p>
            <a:r>
              <a:rPr lang="en-IE" dirty="0" smtClean="0"/>
              <a:t>Planning/Management.</a:t>
            </a:r>
            <a:endParaRPr lang="en-IE" dirty="0" smtClean="0"/>
          </a:p>
          <a:p>
            <a:r>
              <a:rPr lang="en-IE" dirty="0" smtClean="0"/>
              <a:t>Required </a:t>
            </a:r>
            <a:r>
              <a:rPr lang="en-IE" dirty="0" smtClean="0"/>
              <a:t>number of Medical Care Specialists vs. </a:t>
            </a:r>
            <a:r>
              <a:rPr lang="en-IE" dirty="0" smtClean="0"/>
              <a:t>Population.</a:t>
            </a:r>
            <a:endParaRPr lang="en-IE" dirty="0" smtClean="0"/>
          </a:p>
          <a:p>
            <a:r>
              <a:rPr lang="en-IE" dirty="0" smtClean="0"/>
              <a:t>General Practitioners </a:t>
            </a:r>
            <a:r>
              <a:rPr lang="en-IE" dirty="0" smtClean="0"/>
              <a:t>scheme.</a:t>
            </a:r>
          </a:p>
          <a:p>
            <a:r>
              <a:rPr lang="en-IE" dirty="0" smtClean="0"/>
              <a:t>Nursing and Paramedical Training.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5100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dirty="0" smtClean="0"/>
              <a:t>In 2012:</a:t>
            </a:r>
          </a:p>
          <a:p>
            <a:pPr marL="0" indent="0">
              <a:buNone/>
            </a:pPr>
            <a:r>
              <a:rPr lang="en-IE" dirty="0" smtClean="0"/>
              <a:t>A total number of 1000 Doctors, in different specialties, were granted postgraduate education on government grants, and a total of 100 were Granted </a:t>
            </a:r>
            <a:r>
              <a:rPr lang="en-IE" dirty="0"/>
              <a:t>p</a:t>
            </a:r>
            <a:r>
              <a:rPr lang="en-IE" dirty="0" smtClean="0"/>
              <a:t>ostgrad GP Education</a:t>
            </a:r>
            <a:r>
              <a:rPr lang="en-IE" dirty="0" smtClean="0"/>
              <a:t>.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There are 12 </a:t>
            </a:r>
            <a:r>
              <a:rPr lang="en-IE" dirty="0"/>
              <a:t>universities in Libya with more </a:t>
            </a:r>
            <a:r>
              <a:rPr lang="en-IE" dirty="0" smtClean="0"/>
              <a:t>than </a:t>
            </a:r>
            <a:r>
              <a:rPr lang="en-IE" dirty="0"/>
              <a:t>500.000 </a:t>
            </a:r>
            <a:r>
              <a:rPr lang="en-IE" dirty="0" smtClean="0"/>
              <a:t>students each year </a:t>
            </a:r>
            <a:r>
              <a:rPr lang="en-IE" dirty="0"/>
              <a:t>in a population of 5.5 million. </a:t>
            </a:r>
          </a:p>
          <a:p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63250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In May 2012, a memorandum of understanding was signed between Libya and UK&amp;NI Ministers of Health, where an agreement was made between the two countries to collaborate in Medical care and medical training and education.</a:t>
            </a:r>
          </a:p>
          <a:p>
            <a:r>
              <a:rPr lang="en-IE" dirty="0" smtClean="0"/>
              <a:t>Similar MOUs are required with ROI.</a:t>
            </a:r>
          </a:p>
          <a:p>
            <a:r>
              <a:rPr lang="en-IE" dirty="0" smtClean="0"/>
              <a:t>However, MOU implementation…?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8813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4000" b="1" dirty="0" smtClean="0"/>
              <a:t>Opportunities/challenges for Libyans for Higher Medical Education</a:t>
            </a:r>
            <a:endParaRPr lang="en-IE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Language (English/Arabic)- require language course.</a:t>
            </a:r>
          </a:p>
          <a:p>
            <a:r>
              <a:rPr lang="en-IE" dirty="0" smtClean="0"/>
              <a:t>As mentioned by </a:t>
            </a:r>
            <a:r>
              <a:rPr lang="en-IE" dirty="0" smtClean="0"/>
              <a:t>Mr Salah </a:t>
            </a:r>
            <a:r>
              <a:rPr lang="en-IE" dirty="0" err="1" smtClean="0"/>
              <a:t>Meto</a:t>
            </a:r>
            <a:r>
              <a:rPr lang="en-IE" dirty="0" smtClean="0"/>
              <a:t>: 10 Libyan universities are already in agreement with UK for </a:t>
            </a:r>
            <a:r>
              <a:rPr lang="en-IE" dirty="0" smtClean="0"/>
              <a:t>teaching </a:t>
            </a:r>
            <a:r>
              <a:rPr lang="en-IE" dirty="0" err="1" smtClean="0"/>
              <a:t>english</a:t>
            </a:r>
            <a:r>
              <a:rPr lang="en-IE" dirty="0" smtClean="0"/>
              <a:t>, </a:t>
            </a:r>
            <a:r>
              <a:rPr lang="en-IE" dirty="0" smtClean="0"/>
              <a:t>and yet, Libyan students are still arriving to UK and ROI for English language courses and no other arrangements. This reflects lack of communication between different institutions, and thus: saving effort</a:t>
            </a:r>
            <a:r>
              <a:rPr lang="en-IE" dirty="0" smtClean="0"/>
              <a:t>, money </a:t>
            </a:r>
            <a:r>
              <a:rPr lang="en-IE" dirty="0" smtClean="0"/>
              <a:t>and time.</a:t>
            </a:r>
          </a:p>
          <a:p>
            <a:r>
              <a:rPr lang="en-IE" dirty="0" smtClean="0"/>
              <a:t>Government Education Grants / local training schemes.</a:t>
            </a:r>
          </a:p>
          <a:p>
            <a:r>
              <a:rPr lang="en-IE" dirty="0" smtClean="0"/>
              <a:t>Observer </a:t>
            </a:r>
            <a:r>
              <a:rPr lang="en-IE" dirty="0" smtClean="0"/>
              <a:t>(</a:t>
            </a:r>
            <a:r>
              <a:rPr lang="en-IE" dirty="0" err="1" smtClean="0"/>
              <a:t>sClinical</a:t>
            </a:r>
            <a:r>
              <a:rPr lang="en-IE" dirty="0" smtClean="0"/>
              <a:t> </a:t>
            </a:r>
            <a:r>
              <a:rPr lang="en-IE" dirty="0" smtClean="0"/>
              <a:t>skills?).</a:t>
            </a:r>
          </a:p>
          <a:p>
            <a:r>
              <a:rPr lang="en-IE" dirty="0" smtClean="0"/>
              <a:t>Clinical Attachment (require an </a:t>
            </a:r>
            <a:r>
              <a:rPr lang="en-IE" dirty="0" smtClean="0"/>
              <a:t>GMC </a:t>
            </a:r>
            <a:r>
              <a:rPr lang="en-IE" dirty="0" smtClean="0"/>
              <a:t>number).</a:t>
            </a:r>
          </a:p>
          <a:p>
            <a:r>
              <a:rPr lang="en-IE" dirty="0" smtClean="0"/>
              <a:t>Academic: Masters, PhD. </a:t>
            </a:r>
            <a:r>
              <a:rPr lang="en-IE" dirty="0" smtClean="0"/>
              <a:t>(No </a:t>
            </a:r>
            <a:r>
              <a:rPr lang="en-IE" dirty="0" smtClean="0"/>
              <a:t>Clinical </a:t>
            </a:r>
            <a:r>
              <a:rPr lang="en-IE" dirty="0" smtClean="0"/>
              <a:t>skills)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r>
              <a:rPr lang="en-IE" dirty="0" smtClean="0"/>
              <a:t>Best: Training cycle: SHO, Registrar, SR, </a:t>
            </a:r>
            <a:r>
              <a:rPr lang="en-IE" dirty="0" err="1" smtClean="0"/>
              <a:t>SpR</a:t>
            </a:r>
            <a:r>
              <a:rPr lang="en-IE" dirty="0" smtClean="0"/>
              <a:t>, Consultant.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6760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Medical Colleges In ROI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NUI, Galway.</a:t>
            </a:r>
          </a:p>
          <a:p>
            <a:r>
              <a:rPr lang="en-IE" dirty="0" smtClean="0"/>
              <a:t>RCSI.</a:t>
            </a:r>
          </a:p>
          <a:p>
            <a:r>
              <a:rPr lang="en-IE" dirty="0" smtClean="0"/>
              <a:t>Trinity College.</a:t>
            </a:r>
          </a:p>
          <a:p>
            <a:r>
              <a:rPr lang="en-IE" dirty="0" smtClean="0"/>
              <a:t>UCC (Cork).</a:t>
            </a:r>
          </a:p>
          <a:p>
            <a:r>
              <a:rPr lang="en-IE" dirty="0" smtClean="0"/>
              <a:t>UCD.</a:t>
            </a:r>
          </a:p>
          <a:p>
            <a:r>
              <a:rPr lang="en-IE" dirty="0" smtClean="0"/>
              <a:t>University </a:t>
            </a:r>
            <a:r>
              <a:rPr lang="en-IE" dirty="0" smtClean="0"/>
              <a:t>of Limerick.</a:t>
            </a:r>
          </a:p>
          <a:p>
            <a:endParaRPr lang="en-IE" dirty="0"/>
          </a:p>
          <a:p>
            <a:r>
              <a:rPr lang="en-IE" dirty="0" smtClean="0"/>
              <a:t>Entry requirements are obtained at each college individually.</a:t>
            </a:r>
          </a:p>
          <a:p>
            <a:r>
              <a:rPr lang="en-IE" dirty="0" smtClean="0"/>
              <a:t>Application for a place in the training programme is competitive.</a:t>
            </a:r>
          </a:p>
          <a:p>
            <a:r>
              <a:rPr lang="en-IE" dirty="0" smtClean="0"/>
              <a:t>Each training authority is able to clarify the work visa requirements to EU applicants.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58111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500" b="1" dirty="0" smtClean="0"/>
              <a:t>Available Medical Education Programmes for Libyan nationals In Ireland:</a:t>
            </a:r>
            <a:endParaRPr lang="en-IE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i="1" dirty="0" smtClean="0"/>
              <a:t>Registration to the Medical </a:t>
            </a:r>
            <a:r>
              <a:rPr lang="en-IE" i="1" dirty="0" smtClean="0"/>
              <a:t>Council is </a:t>
            </a:r>
            <a:r>
              <a:rPr lang="en-IE" i="1" dirty="0"/>
              <a:t>m</a:t>
            </a:r>
            <a:r>
              <a:rPr lang="en-IE" i="1" dirty="0" smtClean="0"/>
              <a:t>andatory</a:t>
            </a:r>
            <a:r>
              <a:rPr lang="en-IE" i="1" dirty="0" smtClean="0"/>
              <a:t>.</a:t>
            </a:r>
          </a:p>
          <a:p>
            <a:r>
              <a:rPr lang="en-IE" dirty="0" smtClean="0"/>
              <a:t>Newly Graduates: Postgraduate Cycle: 4 Years.</a:t>
            </a:r>
          </a:p>
          <a:p>
            <a:r>
              <a:rPr lang="en-IE" dirty="0" smtClean="0"/>
              <a:t>Senior Graduates: 2 years Fellowship in the appropriate specialty.</a:t>
            </a:r>
          </a:p>
          <a:p>
            <a:endParaRPr lang="en-IE" dirty="0"/>
          </a:p>
          <a:p>
            <a:pPr marL="0" indent="0">
              <a:buNone/>
            </a:pPr>
            <a:r>
              <a:rPr lang="en-IE" i="1" dirty="0" smtClean="0"/>
              <a:t>Registration </a:t>
            </a:r>
            <a:r>
              <a:rPr lang="en-IE" i="1" dirty="0" smtClean="0"/>
              <a:t>to medical council </a:t>
            </a:r>
            <a:r>
              <a:rPr lang="en-IE" i="1" dirty="0" smtClean="0"/>
              <a:t>is not required in:</a:t>
            </a:r>
            <a:endParaRPr lang="en-IE" i="1" dirty="0" smtClean="0"/>
          </a:p>
          <a:p>
            <a:pPr marL="0" indent="0">
              <a:buNone/>
            </a:pPr>
            <a:r>
              <a:rPr lang="en-IE" dirty="0" smtClean="0"/>
              <a:t>PhD</a:t>
            </a:r>
          </a:p>
          <a:p>
            <a:pPr marL="0" indent="0">
              <a:buNone/>
            </a:pPr>
            <a:r>
              <a:rPr lang="en-IE" dirty="0" smtClean="0"/>
              <a:t>Masters</a:t>
            </a:r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65777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1100</TotalTime>
  <Words>1149</Words>
  <Application>Microsoft Office PowerPoint</Application>
  <PresentationFormat>Widescreen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</vt:lpstr>
      <vt:lpstr>Medical Studies &amp; Training: Challenges and Opportunities</vt:lpstr>
      <vt:lpstr>Current Status in Libyan Primary Healthcare System (End of 2012)</vt:lpstr>
      <vt:lpstr>Current status in Libyan Hospital Care:</vt:lpstr>
      <vt:lpstr>Total Number of Medical and dental Students (2012)</vt:lpstr>
      <vt:lpstr>PowerPoint Presentation</vt:lpstr>
      <vt:lpstr>PowerPoint Presentation</vt:lpstr>
      <vt:lpstr>Opportunities/challenges for Libyans for Higher Medical Education</vt:lpstr>
      <vt:lpstr>Medical Colleges In ROI</vt:lpstr>
      <vt:lpstr>Available Medical Education Programmes for Libyan nationals In Ireland:</vt:lpstr>
      <vt:lpstr>Difficulties:</vt:lpstr>
      <vt:lpstr>PowerPoint Presentation</vt:lpstr>
      <vt:lpstr>PowerPoint Presentation</vt:lpstr>
      <vt:lpstr>Suggestions:</vt:lpstr>
      <vt:lpstr>PowerPoint Presentation</vt:lpstr>
      <vt:lpstr>Special Notes:</vt:lpstr>
      <vt:lpstr>PowerPoint Presentation</vt:lpstr>
      <vt:lpstr>Investment</vt:lpstr>
      <vt:lpstr>Take Home Message</vt:lpstr>
      <vt:lpstr>PowerPoint Presentation</vt:lpstr>
      <vt:lpstr>PowerPoint Presentation</vt:lpstr>
      <vt:lpstr> 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FATMA HAMROUSH</dc:creator>
  <cp:lastModifiedBy>FATMA HAMROUSH</cp:lastModifiedBy>
  <cp:revision>79</cp:revision>
  <dcterms:created xsi:type="dcterms:W3CDTF">2014-04-08T21:01:37Z</dcterms:created>
  <dcterms:modified xsi:type="dcterms:W3CDTF">2014-06-05T13:33:43Z</dcterms:modified>
</cp:coreProperties>
</file>